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751" r:id="rId2"/>
    <p:sldId id="752" r:id="rId3"/>
    <p:sldId id="753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ianca Marciana Rodrigues dos Santos Musser" initials="BMRdSM" lastIdx="1" clrIdx="0">
    <p:extLst>
      <p:ext uri="{19B8F6BF-5375-455C-9EA6-DF929625EA0E}">
        <p15:presenceInfo xmlns:p15="http://schemas.microsoft.com/office/powerpoint/2012/main" userId="S-1-5-21-117609710-630328440-839522115-2587629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07F"/>
    <a:srgbClr val="002060"/>
    <a:srgbClr val="FFC000"/>
    <a:srgbClr val="0052A0"/>
    <a:srgbClr val="134263"/>
    <a:srgbClr val="4A9B82"/>
    <a:srgbClr val="75B6E5"/>
    <a:srgbClr val="00B050"/>
    <a:srgbClr val="F5F5F5"/>
    <a:srgbClr val="2538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Estilo Médio 3 - 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Estilo Escuro 2 - Ênfase 5/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0A1B5D5-9B99-4C35-A422-299274C87663}" styleName="Estilo Médio 1 - Ênfas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8" autoAdjust="0"/>
    <p:restoredTop sz="94419" autoAdjust="0"/>
  </p:normalViewPr>
  <p:slideViewPr>
    <p:cSldViewPr snapToGrid="0">
      <p:cViewPr>
        <p:scale>
          <a:sx n="75" d="100"/>
          <a:sy n="75" d="100"/>
        </p:scale>
        <p:origin x="1566" y="84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3E8B39-D72A-46E2-9EC8-42DDD7C9716F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5E1962-6AF1-4E0C-BB4A-D354467AC90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3049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0264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997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8435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4146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3264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786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5837" y="123569"/>
            <a:ext cx="10649551" cy="667263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807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0072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438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9308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5837" y="140044"/>
            <a:ext cx="10647963" cy="6425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987425"/>
            <a:ext cx="3932237" cy="48815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717FA-4DCE-4CCF-BB65-5EF2A6E98B53}" type="datetimeFigureOut">
              <a:rPr lang="pt-BR" smtClean="0"/>
              <a:t>17/07/2019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1D47-6A41-4212-A1F1-E2A5A02F12D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57126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5"/>
          <p:cNvSpPr>
            <a:spLocks noEditPoints="1"/>
          </p:cNvSpPr>
          <p:nvPr userDrawn="1"/>
        </p:nvSpPr>
        <p:spPr bwMode="auto">
          <a:xfrm>
            <a:off x="-3200301" y="274054"/>
            <a:ext cx="6400602" cy="6250621"/>
          </a:xfrm>
          <a:custGeom>
            <a:avLst/>
            <a:gdLst>
              <a:gd name="T0" fmla="*/ 1836 w 2302"/>
              <a:gd name="T1" fmla="*/ 316 h 2304"/>
              <a:gd name="T2" fmla="*/ 2072 w 2302"/>
              <a:gd name="T3" fmla="*/ 477 h 2304"/>
              <a:gd name="T4" fmla="*/ 2302 w 2302"/>
              <a:gd name="T5" fmla="*/ 323 h 2304"/>
              <a:gd name="T6" fmla="*/ 2302 w 2302"/>
              <a:gd name="T7" fmla="*/ 6 h 2304"/>
              <a:gd name="T8" fmla="*/ 1836 w 2302"/>
              <a:gd name="T9" fmla="*/ 316 h 2304"/>
              <a:gd name="T10" fmla="*/ 1836 w 2302"/>
              <a:gd name="T11" fmla="*/ 316 h 2304"/>
              <a:gd name="T12" fmla="*/ 473 w 2302"/>
              <a:gd name="T13" fmla="*/ 1994 h 2304"/>
              <a:gd name="T14" fmla="*/ 238 w 2302"/>
              <a:gd name="T15" fmla="*/ 1835 h 2304"/>
              <a:gd name="T16" fmla="*/ 0 w 2302"/>
              <a:gd name="T17" fmla="*/ 1994 h 2304"/>
              <a:gd name="T18" fmla="*/ 2 w 2302"/>
              <a:gd name="T19" fmla="*/ 2304 h 2304"/>
              <a:gd name="T20" fmla="*/ 473 w 2302"/>
              <a:gd name="T21" fmla="*/ 1994 h 2304"/>
              <a:gd name="T22" fmla="*/ 473 w 2302"/>
              <a:gd name="T23" fmla="*/ 1994 h 2304"/>
              <a:gd name="T24" fmla="*/ 1365 w 2302"/>
              <a:gd name="T25" fmla="*/ 624 h 2304"/>
              <a:gd name="T26" fmla="*/ 1595 w 2302"/>
              <a:gd name="T27" fmla="*/ 780 h 2304"/>
              <a:gd name="T28" fmla="*/ 500 w 2302"/>
              <a:gd name="T29" fmla="*/ 1519 h 2304"/>
              <a:gd name="T30" fmla="*/ 1177 w 2302"/>
              <a:gd name="T31" fmla="*/ 1975 h 2304"/>
              <a:gd name="T32" fmla="*/ 1494 w 2302"/>
              <a:gd name="T33" fmla="*/ 1761 h 2304"/>
              <a:gd name="T34" fmla="*/ 1247 w 2302"/>
              <a:gd name="T35" fmla="*/ 1597 h 2304"/>
              <a:gd name="T36" fmla="*/ 1817 w 2302"/>
              <a:gd name="T37" fmla="*/ 1215 h 2304"/>
              <a:gd name="T38" fmla="*/ 2293 w 2302"/>
              <a:gd name="T39" fmla="*/ 1532 h 2304"/>
              <a:gd name="T40" fmla="*/ 1142 w 2302"/>
              <a:gd name="T41" fmla="*/ 2299 h 2304"/>
              <a:gd name="T42" fmla="*/ 8 w 2302"/>
              <a:gd name="T43" fmla="*/ 1536 h 2304"/>
              <a:gd name="T44" fmla="*/ 1365 w 2302"/>
              <a:gd name="T45" fmla="*/ 624 h 2304"/>
              <a:gd name="T46" fmla="*/ 1365 w 2302"/>
              <a:gd name="T47" fmla="*/ 624 h 2304"/>
              <a:gd name="T48" fmla="*/ 933 w 2302"/>
              <a:gd name="T49" fmla="*/ 1675 h 2304"/>
              <a:gd name="T50" fmla="*/ 703 w 2302"/>
              <a:gd name="T51" fmla="*/ 1519 h 2304"/>
              <a:gd name="T52" fmla="*/ 1796 w 2302"/>
              <a:gd name="T53" fmla="*/ 780 h 2304"/>
              <a:gd name="T54" fmla="*/ 1122 w 2302"/>
              <a:gd name="T55" fmla="*/ 323 h 2304"/>
              <a:gd name="T56" fmla="*/ 804 w 2302"/>
              <a:gd name="T57" fmla="*/ 538 h 2304"/>
              <a:gd name="T58" fmla="*/ 1051 w 2302"/>
              <a:gd name="T59" fmla="*/ 702 h 2304"/>
              <a:gd name="T60" fmla="*/ 481 w 2302"/>
              <a:gd name="T61" fmla="*/ 1084 h 2304"/>
              <a:gd name="T62" fmla="*/ 6 w 2302"/>
              <a:gd name="T63" fmla="*/ 766 h 2304"/>
              <a:gd name="T64" fmla="*/ 1152 w 2302"/>
              <a:gd name="T65" fmla="*/ 0 h 2304"/>
              <a:gd name="T66" fmla="*/ 2289 w 2302"/>
              <a:gd name="T67" fmla="*/ 764 h 2304"/>
              <a:gd name="T68" fmla="*/ 933 w 2302"/>
              <a:gd name="T69" fmla="*/ 1675 h 2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302" h="2304">
                <a:moveTo>
                  <a:pt x="1836" y="316"/>
                </a:moveTo>
                <a:lnTo>
                  <a:pt x="2072" y="477"/>
                </a:lnTo>
                <a:lnTo>
                  <a:pt x="2302" y="323"/>
                </a:lnTo>
                <a:lnTo>
                  <a:pt x="2302" y="6"/>
                </a:lnTo>
                <a:lnTo>
                  <a:pt x="1836" y="316"/>
                </a:lnTo>
                <a:lnTo>
                  <a:pt x="1836" y="316"/>
                </a:lnTo>
                <a:close/>
                <a:moveTo>
                  <a:pt x="473" y="1994"/>
                </a:moveTo>
                <a:lnTo>
                  <a:pt x="238" y="1835"/>
                </a:lnTo>
                <a:lnTo>
                  <a:pt x="0" y="1994"/>
                </a:lnTo>
                <a:lnTo>
                  <a:pt x="2" y="2304"/>
                </a:lnTo>
                <a:lnTo>
                  <a:pt x="473" y="1994"/>
                </a:lnTo>
                <a:lnTo>
                  <a:pt x="473" y="1994"/>
                </a:lnTo>
                <a:close/>
                <a:moveTo>
                  <a:pt x="1365" y="624"/>
                </a:moveTo>
                <a:lnTo>
                  <a:pt x="1595" y="780"/>
                </a:lnTo>
                <a:lnTo>
                  <a:pt x="500" y="1519"/>
                </a:lnTo>
                <a:lnTo>
                  <a:pt x="1177" y="1975"/>
                </a:lnTo>
                <a:lnTo>
                  <a:pt x="1494" y="1761"/>
                </a:lnTo>
                <a:lnTo>
                  <a:pt x="1247" y="1597"/>
                </a:lnTo>
                <a:lnTo>
                  <a:pt x="1817" y="1215"/>
                </a:lnTo>
                <a:lnTo>
                  <a:pt x="2293" y="1532"/>
                </a:lnTo>
                <a:lnTo>
                  <a:pt x="1142" y="2299"/>
                </a:lnTo>
                <a:lnTo>
                  <a:pt x="8" y="1536"/>
                </a:lnTo>
                <a:lnTo>
                  <a:pt x="1365" y="624"/>
                </a:lnTo>
                <a:lnTo>
                  <a:pt x="1365" y="624"/>
                </a:lnTo>
                <a:close/>
                <a:moveTo>
                  <a:pt x="933" y="1675"/>
                </a:moveTo>
                <a:lnTo>
                  <a:pt x="703" y="1519"/>
                </a:lnTo>
                <a:lnTo>
                  <a:pt x="1796" y="780"/>
                </a:lnTo>
                <a:lnTo>
                  <a:pt x="1122" y="323"/>
                </a:lnTo>
                <a:lnTo>
                  <a:pt x="804" y="538"/>
                </a:lnTo>
                <a:lnTo>
                  <a:pt x="1051" y="702"/>
                </a:lnTo>
                <a:lnTo>
                  <a:pt x="481" y="1084"/>
                </a:lnTo>
                <a:lnTo>
                  <a:pt x="6" y="766"/>
                </a:lnTo>
                <a:lnTo>
                  <a:pt x="1152" y="0"/>
                </a:lnTo>
                <a:lnTo>
                  <a:pt x="2289" y="764"/>
                </a:lnTo>
                <a:lnTo>
                  <a:pt x="933" y="1675"/>
                </a:lnTo>
                <a:close/>
              </a:path>
            </a:pathLst>
          </a:custGeom>
          <a:solidFill>
            <a:schemeClr val="bg1">
              <a:lumMod val="85000"/>
              <a:alpha val="26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kern="0" dirty="0">
              <a:solidFill>
                <a:sysClr val="windowText" lastClr="000000"/>
              </a:solidFill>
            </a:endParaRPr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705837" y="119973"/>
            <a:ext cx="10647964" cy="671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05837" y="1062681"/>
            <a:ext cx="10647963" cy="511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05837" y="6356350"/>
            <a:ext cx="28755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E59717FA-4DCE-4CCF-BB65-5EF2A6E98B53}" type="datetimeFigureOut">
              <a:rPr lang="pt-BR" smtClean="0"/>
              <a:pPr/>
              <a:t>17/07/2019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A9A1D47-6A41-4212-A1F1-E2A5A02F12DD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50" name="Imagem 49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0135" y="185738"/>
            <a:ext cx="539238" cy="5392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51" name="组合 24"/>
          <p:cNvGrpSpPr>
            <a:grpSpLocks/>
          </p:cNvGrpSpPr>
          <p:nvPr userDrawn="1"/>
        </p:nvGrpSpPr>
        <p:grpSpPr bwMode="auto">
          <a:xfrm>
            <a:off x="-9600" y="119528"/>
            <a:ext cx="12217400" cy="671101"/>
            <a:chOff x="0" y="242094"/>
            <a:chExt cx="9163025" cy="564356"/>
          </a:xfrm>
        </p:grpSpPr>
        <p:grpSp>
          <p:nvGrpSpPr>
            <p:cNvPr id="52" name="组合 9"/>
            <p:cNvGrpSpPr>
              <a:grpSpLocks/>
            </p:cNvGrpSpPr>
            <p:nvPr/>
          </p:nvGrpSpPr>
          <p:grpSpPr bwMode="auto">
            <a:xfrm flipH="1">
              <a:off x="9060600" y="242094"/>
              <a:ext cx="102425" cy="564356"/>
              <a:chOff x="7668348" y="242094"/>
              <a:chExt cx="98744" cy="564356"/>
            </a:xfrm>
          </p:grpSpPr>
          <p:sp>
            <p:nvSpPr>
              <p:cNvPr id="56" name="矩形 16"/>
              <p:cNvSpPr/>
              <p:nvPr/>
            </p:nvSpPr>
            <p:spPr>
              <a:xfrm>
                <a:off x="7668348" y="242468"/>
                <a:ext cx="62748" cy="564610"/>
              </a:xfrm>
              <a:prstGeom prst="rect">
                <a:avLst/>
              </a:prstGeom>
              <a:solidFill>
                <a:srgbClr val="0052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57" name="直接连接符 17"/>
              <p:cNvCxnSpPr/>
              <p:nvPr/>
            </p:nvCxnSpPr>
            <p:spPr>
              <a:xfrm>
                <a:off x="7767827" y="242468"/>
                <a:ext cx="0" cy="564610"/>
              </a:xfrm>
              <a:prstGeom prst="line">
                <a:avLst/>
              </a:prstGeom>
              <a:ln w="28575">
                <a:solidFill>
                  <a:srgbClr val="0052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组合 3"/>
            <p:cNvGrpSpPr>
              <a:grpSpLocks/>
            </p:cNvGrpSpPr>
            <p:nvPr/>
          </p:nvGrpSpPr>
          <p:grpSpPr bwMode="auto">
            <a:xfrm>
              <a:off x="0" y="242094"/>
              <a:ext cx="480244" cy="564356"/>
              <a:chOff x="0" y="242094"/>
              <a:chExt cx="480244" cy="564356"/>
            </a:xfrm>
          </p:grpSpPr>
          <p:sp>
            <p:nvSpPr>
              <p:cNvPr id="54" name="矩形 12"/>
              <p:cNvSpPr/>
              <p:nvPr/>
            </p:nvSpPr>
            <p:spPr>
              <a:xfrm>
                <a:off x="0" y="242468"/>
                <a:ext cx="425449" cy="564610"/>
              </a:xfrm>
              <a:prstGeom prst="rect">
                <a:avLst/>
              </a:prstGeom>
              <a:solidFill>
                <a:srgbClr val="0052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55" name="直接连接符 13"/>
              <p:cNvCxnSpPr/>
              <p:nvPr/>
            </p:nvCxnSpPr>
            <p:spPr>
              <a:xfrm>
                <a:off x="481012" y="242468"/>
                <a:ext cx="0" cy="564610"/>
              </a:xfrm>
              <a:prstGeom prst="line">
                <a:avLst/>
              </a:prstGeom>
              <a:ln w="28575">
                <a:solidFill>
                  <a:srgbClr val="0052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MSIPCMContentMarking" descr="{&quot;HashCode&quot;:-1487292391,&quot;Placement&quot;:&quot;Header&quot;}"/>
          <p:cNvSpPr txBox="1"/>
          <p:nvPr userDrawn="1"/>
        </p:nvSpPr>
        <p:spPr>
          <a:xfrm>
            <a:off x="11481456" y="0"/>
            <a:ext cx="710544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pt-BR" sz="1000" smtClean="0">
                <a:solidFill>
                  <a:srgbClr val="000000"/>
                </a:solidFill>
                <a:latin typeface="Calibri" panose="020F0502020204030204" pitchFamily="34" charset="0"/>
              </a:rPr>
              <a:t>#interna</a:t>
            </a:r>
            <a:endParaRPr lang="pt-BR" sz="10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059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unc.bb.com.br/dotacaoSAA/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929452" y="-35732"/>
            <a:ext cx="6061821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pt-BR" sz="4800" b="1" cap="none" spc="0" dirty="0" smtClean="0">
                <a:ln/>
                <a:solidFill>
                  <a:srgbClr val="FFC000"/>
                </a:solidFill>
                <a:effectLst/>
              </a:rPr>
              <a:t>Olá pessoal!</a:t>
            </a:r>
            <a:endParaRPr lang="pt-BR" sz="4800" b="1" dirty="0">
              <a:ln/>
              <a:solidFill>
                <a:srgbClr val="FFC000"/>
              </a:solidFill>
            </a:endParaRPr>
          </a:p>
          <a:p>
            <a:pPr algn="ctr"/>
            <a:r>
              <a:rPr lang="pt-BR" sz="4800" b="1" dirty="0" smtClean="0">
                <a:ln/>
                <a:solidFill>
                  <a:srgbClr val="FFC000"/>
                </a:solidFill>
              </a:rPr>
              <a:t>Vamos falar de SAA?</a:t>
            </a:r>
          </a:p>
        </p:txBody>
      </p:sp>
      <p:sp>
        <p:nvSpPr>
          <p:cNvPr id="8" name="Triângulo Retângulo 7"/>
          <p:cNvSpPr/>
          <p:nvPr/>
        </p:nvSpPr>
        <p:spPr>
          <a:xfrm flipV="1">
            <a:off x="-1" y="-2"/>
            <a:ext cx="5035407" cy="888523"/>
          </a:xfrm>
          <a:prstGeom prst="rtTriangle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C000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 rot="20999189">
            <a:off x="-83269" y="211912"/>
            <a:ext cx="352519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0" cap="none" spc="0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 Varejo RJ - </a:t>
            </a:r>
            <a:r>
              <a:rPr lang="pt-BR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Mercado Varejo III</a:t>
            </a:r>
            <a:endParaRPr lang="pt-BR" b="0" cap="none" spc="0" dirty="0">
              <a:ln w="0"/>
              <a:solidFill>
                <a:srgbClr val="20386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1315" y="128034"/>
            <a:ext cx="657028" cy="657028"/>
          </a:xfrm>
          <a:prstGeom prst="rect">
            <a:avLst/>
          </a:prstGeom>
        </p:spPr>
      </p:pic>
      <p:sp>
        <p:nvSpPr>
          <p:cNvPr id="15" name="CaixaDeTexto 14"/>
          <p:cNvSpPr txBox="1"/>
          <p:nvPr/>
        </p:nvSpPr>
        <p:spPr>
          <a:xfrm>
            <a:off x="3039072" y="1416096"/>
            <a:ext cx="888538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>
                <a:ln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São todos os atendimentos e negócios realizados na SAA.</a:t>
            </a:r>
          </a:p>
          <a:p>
            <a:pPr lvl="0" algn="ctr">
              <a:buClr>
                <a:srgbClr val="00B050"/>
              </a:buClr>
            </a:pPr>
            <a:r>
              <a:rPr lang="pt-BR" sz="2800" b="1" dirty="0" smtClean="0">
                <a:solidFill>
                  <a:srgbClr val="FFFF00"/>
                </a:solidFill>
              </a:rPr>
              <a:t>Aderência</a:t>
            </a:r>
          </a:p>
          <a:p>
            <a:pPr lvl="0" algn="ctr">
              <a:buClr>
                <a:srgbClr val="00B050"/>
              </a:buClr>
            </a:pPr>
            <a:r>
              <a:rPr lang="pt-BR" sz="1600" b="1" dirty="0" smtClean="0">
                <a:solidFill>
                  <a:srgbClr val="FFFF00"/>
                </a:solidFill>
              </a:rPr>
              <a:t>(900 pontos)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000" b="1" dirty="0" smtClean="0">
                <a:solidFill>
                  <a:schemeClr val="bg1"/>
                </a:solidFill>
              </a:rPr>
              <a:t>É calculado pela média! Todo dia conta para o resultado! 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000" b="1" dirty="0" smtClean="0">
                <a:solidFill>
                  <a:schemeClr val="bg1"/>
                </a:solidFill>
              </a:rPr>
              <a:t>Funcionário da SAA pode ir para o Atend. Negocial por no </a:t>
            </a:r>
            <a:r>
              <a:rPr lang="pt-BR" sz="2000" b="1" u="sng" dirty="0" smtClean="0">
                <a:solidFill>
                  <a:srgbClr val="FFC000"/>
                </a:solidFill>
              </a:rPr>
              <a:t>máximo 60 min</a:t>
            </a:r>
            <a:r>
              <a:rPr lang="pt-BR" sz="2000" b="1" dirty="0" smtClean="0">
                <a:solidFill>
                  <a:schemeClr val="bg1"/>
                </a:solidFill>
              </a:rPr>
              <a:t> sem impactar no indicador;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000" b="1" dirty="0" smtClean="0">
                <a:solidFill>
                  <a:schemeClr val="bg1"/>
                </a:solidFill>
              </a:rPr>
              <a:t>Supervisor de Atendimento </a:t>
            </a:r>
            <a:r>
              <a:rPr lang="pt-BR" sz="2000" b="1" u="sng" dirty="0" smtClean="0">
                <a:solidFill>
                  <a:srgbClr val="FFC000"/>
                </a:solidFill>
              </a:rPr>
              <a:t>NÃO</a:t>
            </a:r>
            <a:r>
              <a:rPr lang="pt-BR" sz="2000" b="1" dirty="0" smtClean="0">
                <a:solidFill>
                  <a:schemeClr val="bg1"/>
                </a:solidFill>
              </a:rPr>
              <a:t> pode ir para o Atend. Negocial;</a:t>
            </a: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000" b="1" dirty="0" smtClean="0">
                <a:solidFill>
                  <a:schemeClr val="bg1"/>
                </a:solidFill>
              </a:rPr>
              <a:t>Percentual de Ausências superior ou igual a 30% é </a:t>
            </a:r>
            <a:r>
              <a:rPr lang="pt-BR" sz="2000" b="1" u="sng" dirty="0" smtClean="0">
                <a:solidFill>
                  <a:srgbClr val="FFC000"/>
                </a:solidFill>
              </a:rPr>
              <a:t>d</a:t>
            </a:r>
            <a:r>
              <a:rPr lang="pt-BR" sz="2000" b="1" u="sng" dirty="0">
                <a:solidFill>
                  <a:srgbClr val="FFC000"/>
                </a:solidFill>
              </a:rPr>
              <a:t>esconsiderado</a:t>
            </a:r>
            <a:r>
              <a:rPr lang="pt-BR" sz="2000" b="1" dirty="0" smtClean="0">
                <a:solidFill>
                  <a:schemeClr val="bg1"/>
                </a:solidFill>
              </a:rPr>
              <a:t> no cálculo.</a:t>
            </a:r>
            <a:endParaRPr lang="pt-BR" sz="2000" b="1" dirty="0">
              <a:solidFill>
                <a:schemeClr val="bg1"/>
              </a:solidFill>
            </a:endParaRPr>
          </a:p>
          <a:p>
            <a:pPr lvl="0" algn="ctr">
              <a:buClr>
                <a:srgbClr val="00B050"/>
              </a:buClr>
            </a:pPr>
            <a:r>
              <a:rPr lang="pt-BR" sz="2800" b="1" dirty="0" smtClean="0">
                <a:solidFill>
                  <a:srgbClr val="FFFF00"/>
                </a:solidFill>
              </a:rPr>
              <a:t>Negócios SAA</a:t>
            </a:r>
          </a:p>
          <a:p>
            <a:pPr algn="ctr">
              <a:buClr>
                <a:srgbClr val="00B050"/>
              </a:buClr>
            </a:pPr>
            <a:r>
              <a:rPr lang="pt-BR" sz="1600" b="1" dirty="0">
                <a:solidFill>
                  <a:srgbClr val="FFFF00"/>
                </a:solidFill>
              </a:rPr>
              <a:t>(</a:t>
            </a:r>
            <a:r>
              <a:rPr lang="pt-BR" sz="1600" b="1" dirty="0" smtClean="0">
                <a:solidFill>
                  <a:srgbClr val="FFFF00"/>
                </a:solidFill>
              </a:rPr>
              <a:t>600 pontos)</a:t>
            </a:r>
            <a:endParaRPr lang="pt-BR" sz="1600" b="1" dirty="0">
              <a:solidFill>
                <a:srgbClr val="FFFF00"/>
              </a:solidFill>
            </a:endParaRPr>
          </a:p>
          <a:p>
            <a:pPr marL="285750" lvl="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BR" sz="2000" b="1" dirty="0" smtClean="0">
                <a:solidFill>
                  <a:schemeClr val="bg1"/>
                </a:solidFill>
              </a:rPr>
              <a:t>É a Receitas </a:t>
            </a:r>
            <a:r>
              <a:rPr lang="pt-BR" sz="2000" b="1" dirty="0">
                <a:solidFill>
                  <a:schemeClr val="bg1"/>
                </a:solidFill>
              </a:rPr>
              <a:t>de Vendas </a:t>
            </a:r>
            <a:r>
              <a:rPr lang="pt-BR" sz="2000" b="1" dirty="0" smtClean="0">
                <a:solidFill>
                  <a:schemeClr val="bg1"/>
                </a:solidFill>
              </a:rPr>
              <a:t>ou serviço contratado </a:t>
            </a:r>
            <a:r>
              <a:rPr lang="pt-BR" sz="2000" b="1" dirty="0">
                <a:solidFill>
                  <a:schemeClr val="bg1"/>
                </a:solidFill>
              </a:rPr>
              <a:t>nos </a:t>
            </a:r>
            <a:r>
              <a:rPr lang="pt-BR" sz="2000" b="1" u="sng" dirty="0">
                <a:solidFill>
                  <a:srgbClr val="FFC000"/>
                </a:solidFill>
              </a:rPr>
              <a:t>TAAs vinculados</a:t>
            </a:r>
            <a:r>
              <a:rPr lang="pt-BR" sz="2000" b="1" dirty="0">
                <a:solidFill>
                  <a:srgbClr val="FFC000"/>
                </a:solidFill>
              </a:rPr>
              <a:t> </a:t>
            </a:r>
            <a:r>
              <a:rPr lang="pt-BR" sz="2000" b="1" dirty="0">
                <a:solidFill>
                  <a:schemeClr val="bg1"/>
                </a:solidFill>
              </a:rPr>
              <a:t>à SAA da </a:t>
            </a:r>
            <a:r>
              <a:rPr lang="pt-BR" sz="2000" b="1" dirty="0" smtClean="0">
                <a:solidFill>
                  <a:schemeClr val="bg1"/>
                </a:solidFill>
              </a:rPr>
              <a:t>dependência.</a:t>
            </a:r>
          </a:p>
          <a:p>
            <a:pPr algn="ctr"/>
            <a:endParaRPr lang="pt-BR" sz="2400" b="1" dirty="0">
              <a:ln/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3039072" y="5594852"/>
            <a:ext cx="8975882" cy="101566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pt-BR" sz="2000" b="1" dirty="0" smtClean="0">
                <a:ln/>
                <a:solidFill>
                  <a:schemeClr val="accent6">
                    <a:lumMod val="50000"/>
                  </a:schemeClr>
                </a:solidFill>
              </a:rPr>
              <a:t>Aderência </a:t>
            </a:r>
            <a:r>
              <a:rPr lang="pt-BR" sz="2000" b="1" dirty="0">
                <a:ln/>
                <a:solidFill>
                  <a:schemeClr val="accent6">
                    <a:lumMod val="50000"/>
                  </a:schemeClr>
                </a:solidFill>
              </a:rPr>
              <a:t>reflete diretamente em </a:t>
            </a:r>
            <a:r>
              <a:rPr lang="pt-BR" sz="2800" b="1" dirty="0">
                <a:ln/>
                <a:solidFill>
                  <a:schemeClr val="accent6">
                    <a:lumMod val="50000"/>
                  </a:schemeClr>
                </a:solidFill>
              </a:rPr>
              <a:t>Eficiência do </a:t>
            </a:r>
            <a:r>
              <a:rPr lang="pt-BR" sz="2800" b="1" dirty="0" smtClean="0">
                <a:ln/>
                <a:solidFill>
                  <a:schemeClr val="accent6">
                    <a:lumMod val="50000"/>
                  </a:schemeClr>
                </a:solidFill>
              </a:rPr>
              <a:t>Atendimento</a:t>
            </a:r>
            <a:r>
              <a:rPr lang="pt-BR" sz="2800" b="1" dirty="0">
                <a:ln/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pt-BR" b="1" dirty="0" smtClean="0">
                <a:ln/>
                <a:solidFill>
                  <a:schemeClr val="accent6">
                    <a:lumMod val="50000"/>
                  </a:schemeClr>
                </a:solidFill>
              </a:rPr>
              <a:t>(105 pontos)</a:t>
            </a:r>
            <a:endParaRPr lang="pt-BR" sz="1600" b="1" dirty="0" smtClean="0">
              <a:ln/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lang="pt-BR" sz="2000" b="1" dirty="0" smtClean="0">
                <a:ln/>
                <a:solidFill>
                  <a:schemeClr val="accent6">
                    <a:lumMod val="50000"/>
                  </a:schemeClr>
                </a:solidFill>
              </a:rPr>
              <a:t>Melhorando o indicador em </a:t>
            </a:r>
            <a:r>
              <a:rPr lang="pt-BR" sz="3200" b="1" dirty="0" smtClean="0">
                <a:ln/>
                <a:solidFill>
                  <a:schemeClr val="accent6">
                    <a:lumMod val="50000"/>
                  </a:schemeClr>
                </a:solidFill>
              </a:rPr>
              <a:t>15%</a:t>
            </a:r>
            <a:r>
              <a:rPr lang="pt-BR" sz="2800" b="1" dirty="0" smtClean="0">
                <a:ln/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pt-BR" sz="2000" b="1" dirty="0" smtClean="0">
                <a:ln/>
                <a:solidFill>
                  <a:schemeClr val="accent6">
                    <a:lumMod val="50000"/>
                  </a:schemeClr>
                </a:solidFill>
              </a:rPr>
              <a:t>na </a:t>
            </a:r>
            <a:r>
              <a:rPr lang="pt-BR" sz="2000" b="1" dirty="0">
                <a:ln/>
                <a:solidFill>
                  <a:schemeClr val="accent6">
                    <a:lumMod val="50000"/>
                  </a:schemeClr>
                </a:solidFill>
              </a:rPr>
              <a:t>média.</a:t>
            </a:r>
          </a:p>
        </p:txBody>
      </p:sp>
      <p:grpSp>
        <p:nvGrpSpPr>
          <p:cNvPr id="6" name="Agrupar 5"/>
          <p:cNvGrpSpPr/>
          <p:nvPr/>
        </p:nvGrpSpPr>
        <p:grpSpPr>
          <a:xfrm>
            <a:off x="0" y="3835110"/>
            <a:ext cx="2190750" cy="3133725"/>
            <a:chOff x="0" y="3835110"/>
            <a:chExt cx="2190750" cy="3133725"/>
          </a:xfrm>
        </p:grpSpPr>
        <p:sp>
          <p:nvSpPr>
            <p:cNvPr id="5" name="Retângulo 4"/>
            <p:cNvSpPr/>
            <p:nvPr/>
          </p:nvSpPr>
          <p:spPr>
            <a:xfrm>
              <a:off x="201331" y="4461163"/>
              <a:ext cx="572655" cy="69368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435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3835110"/>
              <a:ext cx="2190750" cy="3133725"/>
            </a:xfrm>
            <a:prstGeom prst="rect">
              <a:avLst/>
            </a:prstGeom>
          </p:spPr>
        </p:pic>
      </p:grpSp>
      <p:sp>
        <p:nvSpPr>
          <p:cNvPr id="11" name="Texto Explicativo em Elipse 10"/>
          <p:cNvSpPr/>
          <p:nvPr/>
        </p:nvSpPr>
        <p:spPr>
          <a:xfrm>
            <a:off x="65606" y="1424641"/>
            <a:ext cx="3428379" cy="1443254"/>
          </a:xfrm>
          <a:prstGeom prst="wedgeEllipseCallout">
            <a:avLst>
              <a:gd name="adj1" fmla="val -24095"/>
              <a:gd name="adj2" fmla="val 10825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 smtClean="0">
                <a:solidFill>
                  <a:srgbClr val="002060"/>
                </a:solidFill>
              </a:rPr>
              <a:t>40 pontos       </a:t>
            </a:r>
            <a:r>
              <a:rPr lang="pt-BR" sz="2000" b="1" dirty="0" smtClean="0">
                <a:solidFill>
                  <a:srgbClr val="002060"/>
                </a:solidFill>
              </a:rPr>
              <a:t>no conexão alocando os funcionários no SAA.</a:t>
            </a:r>
            <a:endParaRPr lang="pt-BR" sz="2000" b="1" dirty="0">
              <a:solidFill>
                <a:srgbClr val="002060"/>
              </a:solidFill>
            </a:endParaRPr>
          </a:p>
        </p:txBody>
      </p:sp>
      <p:grpSp>
        <p:nvGrpSpPr>
          <p:cNvPr id="7" name="Agrupar 6"/>
          <p:cNvGrpSpPr/>
          <p:nvPr/>
        </p:nvGrpSpPr>
        <p:grpSpPr>
          <a:xfrm>
            <a:off x="5164216" y="5076975"/>
            <a:ext cx="5512441" cy="381053"/>
            <a:chOff x="5164216" y="5076975"/>
            <a:chExt cx="5512441" cy="381053"/>
          </a:xfrm>
        </p:grpSpPr>
        <p:pic>
          <p:nvPicPr>
            <p:cNvPr id="13" name="Imagem 1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4216" y="5185772"/>
              <a:ext cx="212555" cy="197003"/>
            </a:xfrm>
            <a:prstGeom prst="rect">
              <a:avLst/>
            </a:prstGeom>
            <a:ln w="88900" cap="sq" cmpd="thickThin">
              <a:solidFill>
                <a:srgbClr val="FF0000"/>
              </a:solidFill>
              <a:prstDash val="solid"/>
              <a:miter lim="800000"/>
            </a:ln>
            <a:effectLst>
              <a:innerShdw blurRad="76200">
                <a:srgbClr val="000000"/>
              </a:innerShdw>
            </a:effectLst>
          </p:spPr>
        </p:pic>
        <p:sp>
          <p:nvSpPr>
            <p:cNvPr id="16" name="CaixaDeTexto 15"/>
            <p:cNvSpPr txBox="1"/>
            <p:nvPr/>
          </p:nvSpPr>
          <p:spPr>
            <a:xfrm>
              <a:off x="5451264" y="5082845"/>
              <a:ext cx="50181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 smtClean="0">
                  <a:solidFill>
                    <a:schemeClr val="bg1"/>
                  </a:solidFill>
                </a:rPr>
                <a:t>Verifique a vinculação do TAA no </a:t>
              </a:r>
              <a:r>
                <a:rPr lang="pt-BR" b="1" dirty="0" smtClean="0">
                  <a:solidFill>
                    <a:schemeClr val="bg1"/>
                  </a:solidFill>
                </a:rPr>
                <a:t>cma.intranet.bb.com.br</a:t>
              </a:r>
              <a:r>
                <a:rPr lang="pt-BR" sz="1400" b="1" dirty="0" smtClean="0">
                  <a:solidFill>
                    <a:schemeClr val="bg1"/>
                  </a:solidFill>
                </a:rPr>
                <a:t>  </a:t>
              </a:r>
              <a:endParaRPr lang="pt-BR" sz="1400" b="1" dirty="0">
                <a:solidFill>
                  <a:schemeClr val="bg1"/>
                </a:solidFill>
              </a:endParaRPr>
            </a:p>
          </p:txBody>
        </p:sp>
        <p:pic>
          <p:nvPicPr>
            <p:cNvPr id="17" name="Imagem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762" y="5076975"/>
              <a:ext cx="323895" cy="381053"/>
            </a:xfrm>
            <a:prstGeom prst="rect">
              <a:avLst/>
            </a:prstGeom>
          </p:spPr>
        </p:pic>
      </p:grpSp>
      <p:pic>
        <p:nvPicPr>
          <p:cNvPr id="12" name="Samba Isobel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014954" y="-1409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557896"/>
      </p:ext>
    </p:extLst>
  </p:cSld>
  <p:clrMapOvr>
    <a:masterClrMapping/>
  </p:clrMapOvr>
  <p:transition spd="slow" advClick="0" advTm="2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6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8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" grpId="0"/>
      <p:bldP spid="15" grpId="0"/>
      <p:bldP spid="2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5123934" y="-83251"/>
            <a:ext cx="4241867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pt-BR" sz="4800" b="1" cap="none" spc="0" dirty="0" smtClean="0">
                <a:ln/>
                <a:solidFill>
                  <a:srgbClr val="FFC000"/>
                </a:solidFill>
                <a:effectLst/>
              </a:rPr>
              <a:t>Dá uma olhada!</a:t>
            </a:r>
            <a:endParaRPr lang="pt-BR" sz="4800" b="1" dirty="0">
              <a:ln/>
              <a:solidFill>
                <a:srgbClr val="FFC000"/>
              </a:solidFill>
            </a:endParaRPr>
          </a:p>
        </p:txBody>
      </p:sp>
      <p:sp>
        <p:nvSpPr>
          <p:cNvPr id="8" name="Triângulo Retângulo 7"/>
          <p:cNvSpPr/>
          <p:nvPr/>
        </p:nvSpPr>
        <p:spPr>
          <a:xfrm flipV="1">
            <a:off x="-1" y="-2"/>
            <a:ext cx="5035407" cy="888523"/>
          </a:xfrm>
          <a:prstGeom prst="rtTriangle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C000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 rot="20999189">
            <a:off x="-83269" y="211912"/>
            <a:ext cx="352519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0" cap="none" spc="0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 Varejo RJ - </a:t>
            </a:r>
            <a:r>
              <a:rPr lang="pt-BR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Mercado Varejo III</a:t>
            </a:r>
            <a:endParaRPr lang="pt-BR" b="0" cap="none" spc="0" dirty="0">
              <a:ln w="0"/>
              <a:solidFill>
                <a:srgbClr val="20386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0604" y="140269"/>
            <a:ext cx="657028" cy="657028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37576">
            <a:off x="9390653" y="42559"/>
            <a:ext cx="643462" cy="64346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5657" y="1451626"/>
            <a:ext cx="4573318" cy="3758789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5"/>
          <a:srcRect r="19968"/>
          <a:stretch/>
        </p:blipFill>
        <p:spPr>
          <a:xfrm>
            <a:off x="161579" y="2068096"/>
            <a:ext cx="3723333" cy="2185484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 rotWithShape="1">
          <a:blip r:embed="rId6"/>
          <a:srcRect l="59471"/>
          <a:stretch/>
        </p:blipFill>
        <p:spPr>
          <a:xfrm>
            <a:off x="4215657" y="5532325"/>
            <a:ext cx="5157759" cy="932872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3314" y="1119207"/>
            <a:ext cx="2759005" cy="2606464"/>
          </a:xfrm>
          <a:prstGeom prst="rect">
            <a:avLst/>
          </a:prstGeom>
        </p:spPr>
      </p:pic>
      <p:sp>
        <p:nvSpPr>
          <p:cNvPr id="27" name="Retângulo 26"/>
          <p:cNvSpPr/>
          <p:nvPr/>
        </p:nvSpPr>
        <p:spPr>
          <a:xfrm>
            <a:off x="60818" y="1112534"/>
            <a:ext cx="4632333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00B050"/>
              </a:buClr>
            </a:pPr>
            <a:r>
              <a:rPr lang="pt-BR" sz="2800" b="1" dirty="0" smtClean="0">
                <a:solidFill>
                  <a:srgbClr val="FFC000"/>
                </a:solidFill>
              </a:rPr>
              <a:t>Dotação SAA</a:t>
            </a:r>
          </a:p>
          <a:p>
            <a:pPr lvl="0">
              <a:buClr>
                <a:srgbClr val="00B050"/>
              </a:buClr>
            </a:pPr>
            <a:r>
              <a:rPr lang="pt-BR" b="1" dirty="0" smtClean="0">
                <a:solidFill>
                  <a:srgbClr val="FFC000"/>
                </a:solidFill>
              </a:rPr>
              <a:t>(</a:t>
            </a:r>
            <a:r>
              <a:rPr lang="pt-BR" dirty="0">
                <a:solidFill>
                  <a:srgbClr val="FFC000"/>
                </a:solidFill>
                <a:hlinkClick r:id="rId8"/>
              </a:rPr>
              <a:t>https://unc.bb.com.br/dotacaoSAA/</a:t>
            </a:r>
            <a:r>
              <a:rPr lang="pt-BR" dirty="0">
                <a:solidFill>
                  <a:srgbClr val="FFC000"/>
                </a:solidFill>
              </a:rPr>
              <a:t>)</a:t>
            </a:r>
          </a:p>
        </p:txBody>
      </p:sp>
      <p:sp>
        <p:nvSpPr>
          <p:cNvPr id="28" name="Texto Explicativo em Elipse 27"/>
          <p:cNvSpPr/>
          <p:nvPr/>
        </p:nvSpPr>
        <p:spPr>
          <a:xfrm>
            <a:off x="56876" y="4900485"/>
            <a:ext cx="2682996" cy="1525394"/>
          </a:xfrm>
          <a:prstGeom prst="wedgeEllipseCallout">
            <a:avLst>
              <a:gd name="adj1" fmla="val 37207"/>
              <a:gd name="adj2" fmla="val -9313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rgbClr val="002060"/>
                </a:solidFill>
              </a:rPr>
              <a:t>Lotação  </a:t>
            </a:r>
            <a:r>
              <a:rPr lang="pt-BR" sz="2400" b="1" u="sng" dirty="0">
                <a:solidFill>
                  <a:srgbClr val="002060"/>
                </a:solidFill>
              </a:rPr>
              <a:t>mínima</a:t>
            </a:r>
            <a:r>
              <a:rPr lang="pt-BR" sz="2400" b="1" dirty="0">
                <a:solidFill>
                  <a:srgbClr val="002060"/>
                </a:solidFill>
              </a:rPr>
              <a:t>  de </a:t>
            </a:r>
            <a:r>
              <a:rPr lang="pt-BR" sz="2400" b="1" dirty="0" smtClean="0">
                <a:solidFill>
                  <a:srgbClr val="002060"/>
                </a:solidFill>
              </a:rPr>
              <a:t>funcionários no SAA</a:t>
            </a:r>
            <a:endParaRPr lang="pt-BR" sz="2400" b="1" dirty="0">
              <a:solidFill>
                <a:srgbClr val="002060"/>
              </a:solidFill>
            </a:endParaRPr>
          </a:p>
        </p:txBody>
      </p:sp>
      <p:sp>
        <p:nvSpPr>
          <p:cNvPr id="29" name="Elipse 28"/>
          <p:cNvSpPr/>
          <p:nvPr/>
        </p:nvSpPr>
        <p:spPr>
          <a:xfrm>
            <a:off x="2232681" y="3175583"/>
            <a:ext cx="1629236" cy="106530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/>
          <p:cNvSpPr/>
          <p:nvPr/>
        </p:nvSpPr>
        <p:spPr>
          <a:xfrm>
            <a:off x="4143084" y="928406"/>
            <a:ext cx="42949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 smtClean="0">
                <a:ln/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Painel do Atendimento</a:t>
            </a:r>
            <a:endParaRPr lang="pt-BR" sz="2800" dirty="0">
              <a:solidFill>
                <a:srgbClr val="FFC000"/>
              </a:solidFill>
            </a:endParaRPr>
          </a:p>
        </p:txBody>
      </p:sp>
      <p:sp>
        <p:nvSpPr>
          <p:cNvPr id="31" name="Elipse 30"/>
          <p:cNvSpPr/>
          <p:nvPr/>
        </p:nvSpPr>
        <p:spPr>
          <a:xfrm>
            <a:off x="7311157" y="6019800"/>
            <a:ext cx="1477818" cy="4453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Elipse 31"/>
          <p:cNvSpPr/>
          <p:nvPr/>
        </p:nvSpPr>
        <p:spPr>
          <a:xfrm>
            <a:off x="10151300" y="2242711"/>
            <a:ext cx="1477818" cy="64018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exto Explicativo em Elipse 32"/>
          <p:cNvSpPr/>
          <p:nvPr/>
        </p:nvSpPr>
        <p:spPr>
          <a:xfrm>
            <a:off x="9365801" y="3744928"/>
            <a:ext cx="2682996" cy="1544424"/>
          </a:xfrm>
          <a:prstGeom prst="wedgeEllipseCallout">
            <a:avLst>
              <a:gd name="adj1" fmla="val 5621"/>
              <a:gd name="adj2" fmla="val -9814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 smtClean="0">
                <a:solidFill>
                  <a:srgbClr val="002060"/>
                </a:solidFill>
              </a:rPr>
              <a:t>Máximo de </a:t>
            </a:r>
            <a:r>
              <a:rPr lang="pt-BR" sz="2800" b="1" u="sng" dirty="0" smtClean="0">
                <a:solidFill>
                  <a:srgbClr val="002060"/>
                </a:solidFill>
              </a:rPr>
              <a:t>60 min!</a:t>
            </a:r>
            <a:endParaRPr lang="pt-BR" sz="2800" b="1" dirty="0">
              <a:solidFill>
                <a:srgbClr val="002060"/>
              </a:solidFill>
            </a:endParaRPr>
          </a:p>
        </p:txBody>
      </p:sp>
      <p:sp>
        <p:nvSpPr>
          <p:cNvPr id="34" name="Elipse 33"/>
          <p:cNvSpPr/>
          <p:nvPr/>
        </p:nvSpPr>
        <p:spPr>
          <a:xfrm>
            <a:off x="6445827" y="4635500"/>
            <a:ext cx="1487055" cy="57491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441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5000">
        <p14:gallery dir="l"/>
      </p:transition>
    </mc:Choice>
    <mc:Fallback>
      <p:transition spd="slow" advClick="0" advTm="2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9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17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6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1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100"/>
                            </p:stCondLst>
                            <p:childTnLst>
                              <p:par>
                                <p:cTn id="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7600"/>
                            </p:stCondLst>
                            <p:childTnLst>
                              <p:par>
                                <p:cTn id="4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96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100"/>
                            </p:stCondLst>
                            <p:childTnLst>
                              <p:par>
                                <p:cTn id="5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210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2600"/>
                            </p:stCondLst>
                            <p:childTnLst>
                              <p:par>
                                <p:cTn id="6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46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1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7" grpId="0"/>
      <p:bldP spid="28" grpId="0" animBg="1"/>
      <p:bldP spid="29" grpId="0" animBg="1"/>
      <p:bldP spid="30" grpId="0"/>
      <p:bldP spid="31" grpId="0" animBg="1"/>
      <p:bldP spid="32" grpId="0" animBg="1"/>
      <p:bldP spid="33" grpId="0" animBg="1"/>
      <p:bldP spid="3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riângulo Retângulo 7"/>
          <p:cNvSpPr/>
          <p:nvPr/>
        </p:nvSpPr>
        <p:spPr>
          <a:xfrm flipV="1">
            <a:off x="-1" y="-2"/>
            <a:ext cx="5035407" cy="888523"/>
          </a:xfrm>
          <a:prstGeom prst="rtTriangle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C000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 rot="20999189">
            <a:off x="-83269" y="211912"/>
            <a:ext cx="352519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b="0" cap="none" spc="0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 Varejo RJ - </a:t>
            </a:r>
            <a:r>
              <a:rPr lang="pt-BR" dirty="0" smtClean="0">
                <a:ln w="0"/>
                <a:solidFill>
                  <a:srgbClr val="20386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Mercado Varejo III</a:t>
            </a:r>
            <a:endParaRPr lang="pt-BR" b="0" cap="none" spc="0" dirty="0">
              <a:ln w="0"/>
              <a:solidFill>
                <a:srgbClr val="20386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0604" y="140269"/>
            <a:ext cx="657028" cy="657028"/>
          </a:xfrm>
          <a:prstGeom prst="rect">
            <a:avLst/>
          </a:prstGeom>
        </p:spPr>
      </p:pic>
      <p:sp>
        <p:nvSpPr>
          <p:cNvPr id="20" name="Texto Explicativo Retangular com Cantos Arredondados 19"/>
          <p:cNvSpPr/>
          <p:nvPr/>
        </p:nvSpPr>
        <p:spPr>
          <a:xfrm>
            <a:off x="3179667" y="1653577"/>
            <a:ext cx="4873925" cy="3463368"/>
          </a:xfrm>
          <a:prstGeom prst="wedgeRoundRectCallout">
            <a:avLst>
              <a:gd name="adj1" fmla="val 77928"/>
              <a:gd name="adj2" fmla="val 2490"/>
              <a:gd name="adj3" fmla="val 16667"/>
            </a:avLst>
          </a:prstGeom>
          <a:solidFill>
            <a:srgbClr val="3850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3429448" y="1760679"/>
            <a:ext cx="437436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</a:t>
            </a:r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rtigo do Indicador </a:t>
            </a:r>
          </a:p>
          <a:p>
            <a:pPr algn="ctr"/>
            <a:r>
              <a:rPr lang="pt-BR" sz="36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SAA é o 26.852.</a:t>
            </a:r>
          </a:p>
          <a:p>
            <a:pPr algn="ctr"/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Não deixe de ler!!!</a:t>
            </a:r>
          </a:p>
          <a:p>
            <a:pPr algn="ctr"/>
            <a:endParaRPr lang="pt-B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Bons </a:t>
            </a:r>
            <a:r>
              <a:rPr lang="pt-BR" sz="28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Negócios</a:t>
            </a:r>
            <a:r>
              <a:rPr lang="pt-B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89" b="94796" l="948" r="9810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66521" y="1431635"/>
            <a:ext cx="3091111" cy="323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5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0">
        <p:random/>
      </p:transition>
    </mc:Choice>
    <mc:Fallback xmlns="">
      <p:transition spd="slow" advClick="0" advTm="20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</p:bldLst>
  </p:timing>
</p:sld>
</file>

<file path=ppt/theme/theme1.xml><?xml version="1.0" encoding="utf-8"?>
<a:theme xmlns:a="http://schemas.openxmlformats.org/drawingml/2006/main" name="Tema do Office">
  <a:themeElements>
    <a:clrScheme name="Verde-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11043</TotalTime>
  <Words>203</Words>
  <Application>Microsoft Office PowerPoint</Application>
  <PresentationFormat>Widescreen</PresentationFormat>
  <Paragraphs>31</Paragraphs>
  <Slides>3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等线</vt:lpstr>
      <vt:lpstr>Wingdings</vt:lpstr>
      <vt:lpstr>Tema do Office</vt:lpstr>
      <vt:lpstr>Apresentação do PowerPoint</vt:lpstr>
      <vt:lpstr>Apresentação do PowerPoint</vt:lpstr>
      <vt:lpstr>Apresentação do PowerPoint</vt:lpstr>
    </vt:vector>
  </TitlesOfParts>
  <Company>BANCO DO BRASIL S.A.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Vinicius Trentin Ferronato</dc:creator>
  <cp:lastModifiedBy>Usuário do Windows</cp:lastModifiedBy>
  <cp:revision>1533</cp:revision>
  <cp:lastPrinted>2019-06-24T19:55:19Z</cp:lastPrinted>
  <dcterms:created xsi:type="dcterms:W3CDTF">2019-02-09T09:56:59Z</dcterms:created>
  <dcterms:modified xsi:type="dcterms:W3CDTF">2019-07-17T20:05:58Z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881dc9-f7f2-41de-a334-ceff3dc15b31_Enabled">
    <vt:lpwstr>True</vt:lpwstr>
  </property>
  <property fmtid="{D5CDD505-2E9C-101B-9397-08002B2CF9AE}" pid="3" name="MSIP_Label_40881dc9-f7f2-41de-a334-ceff3dc15b31_SiteId">
    <vt:lpwstr>ea0c2907-38d2-4181-8750-b0b190b60443</vt:lpwstr>
  </property>
  <property fmtid="{D5CDD505-2E9C-101B-9397-08002B2CF9AE}" pid="4" name="MSIP_Label_40881dc9-f7f2-41de-a334-ceff3dc15b31_Owner">
    <vt:lpwstr>ernanineto@bb.com.br</vt:lpwstr>
  </property>
  <property fmtid="{D5CDD505-2E9C-101B-9397-08002B2CF9AE}" pid="5" name="MSIP_Label_40881dc9-f7f2-41de-a334-ceff3dc15b31_SetDate">
    <vt:lpwstr>2019-07-17T14:12:31.3713183Z</vt:lpwstr>
  </property>
  <property fmtid="{D5CDD505-2E9C-101B-9397-08002B2CF9AE}" pid="6" name="MSIP_Label_40881dc9-f7f2-41de-a334-ceff3dc15b31_Name">
    <vt:lpwstr>#Interna</vt:lpwstr>
  </property>
  <property fmtid="{D5CDD505-2E9C-101B-9397-08002B2CF9AE}" pid="7" name="MSIP_Label_40881dc9-f7f2-41de-a334-ceff3dc15b31_Application">
    <vt:lpwstr>Microsoft Azure Information Protection</vt:lpwstr>
  </property>
  <property fmtid="{D5CDD505-2E9C-101B-9397-08002B2CF9AE}" pid="8" name="MSIP_Label_40881dc9-f7f2-41de-a334-ceff3dc15b31_ActionId">
    <vt:lpwstr>b33cd5b0-f4a2-4a89-be07-794019f47bbf</vt:lpwstr>
  </property>
  <property fmtid="{D5CDD505-2E9C-101B-9397-08002B2CF9AE}" pid="9" name="MSIP_Label_40881dc9-f7f2-41de-a334-ceff3dc15b31_Extended_MSFT_Method">
    <vt:lpwstr>Automatic</vt:lpwstr>
  </property>
  <property fmtid="{D5CDD505-2E9C-101B-9397-08002B2CF9AE}" pid="10" name="Sensitivity">
    <vt:lpwstr>#Interna</vt:lpwstr>
  </property>
</Properties>
</file>

<file path=docProps/thumbnail.jpeg>
</file>